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5" r:id="rId2"/>
    <p:sldId id="295" r:id="rId3"/>
    <p:sldId id="258" r:id="rId4"/>
    <p:sldId id="347" r:id="rId5"/>
    <p:sldId id="368" r:id="rId6"/>
    <p:sldId id="390" r:id="rId7"/>
    <p:sldId id="369" r:id="rId8"/>
    <p:sldId id="370" r:id="rId9"/>
    <p:sldId id="371" r:id="rId10"/>
    <p:sldId id="401" r:id="rId11"/>
    <p:sldId id="372" r:id="rId12"/>
    <p:sldId id="391" r:id="rId13"/>
    <p:sldId id="373" r:id="rId14"/>
    <p:sldId id="402" r:id="rId15"/>
    <p:sldId id="374" r:id="rId16"/>
    <p:sldId id="392" r:id="rId17"/>
    <p:sldId id="375" r:id="rId18"/>
    <p:sldId id="403" r:id="rId19"/>
    <p:sldId id="399" r:id="rId20"/>
    <p:sldId id="393" r:id="rId21"/>
    <p:sldId id="376" r:id="rId22"/>
    <p:sldId id="377" r:id="rId23"/>
    <p:sldId id="394" r:id="rId24"/>
    <p:sldId id="378" r:id="rId25"/>
    <p:sldId id="379" r:id="rId26"/>
    <p:sldId id="380" r:id="rId27"/>
    <p:sldId id="382" r:id="rId28"/>
    <p:sldId id="395" r:id="rId29"/>
    <p:sldId id="381" r:id="rId30"/>
    <p:sldId id="383" r:id="rId31"/>
    <p:sldId id="404" r:id="rId32"/>
    <p:sldId id="385" r:id="rId33"/>
    <p:sldId id="396" r:id="rId34"/>
    <p:sldId id="384" r:id="rId35"/>
    <p:sldId id="386" r:id="rId36"/>
    <p:sldId id="397" r:id="rId37"/>
    <p:sldId id="388" r:id="rId38"/>
    <p:sldId id="398" r:id="rId39"/>
    <p:sldId id="389" r:id="rId40"/>
    <p:sldId id="26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DFE"/>
    <a:srgbClr val="FF0000"/>
    <a:srgbClr val="0F518E"/>
    <a:srgbClr val="FFC000"/>
    <a:srgbClr val="20BBFF"/>
    <a:srgbClr val="7030A0"/>
    <a:srgbClr val="7F7F7F"/>
    <a:srgbClr val="92D050"/>
    <a:srgbClr val="FFFFFF"/>
    <a:srgbClr val="D6DC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59" d="100"/>
          <a:sy n="59" d="100"/>
        </p:scale>
        <p:origin x="91" y="6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23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1">
            <a:extLst>
              <a:ext uri="{FF2B5EF4-FFF2-40B4-BE49-F238E27FC236}">
                <a16:creationId xmlns:a16="http://schemas.microsoft.com/office/drawing/2014/main" id="{17D3AE0D-98D0-9158-6F7A-1FE66B475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13921"/>
              </p:ext>
            </p:extLst>
          </p:nvPr>
        </p:nvGraphicFramePr>
        <p:xfrm>
          <a:off x="0" y="0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1236342996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707896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677873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6612041"/>
                    </a:ext>
                  </a:extLst>
                </a:gridCol>
              </a:tblGrid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용도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졸업 작품 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336"/>
                  </a:ext>
                </a:extLst>
              </a:tr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참고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XD_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03176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전체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9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28421"/>
              </p:ext>
            </p:extLst>
          </p:nvPr>
        </p:nvGraphicFramePr>
        <p:xfrm>
          <a:off x="756959" y="3178963"/>
          <a:ext cx="10800000" cy="240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최대 이동속도가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4888919"/>
            <a:ext cx="4677406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80A4D-A8FD-6B01-3D18-E4D8EBFFF611}"/>
              </a:ext>
            </a:extLst>
          </p:cNvPr>
          <p:cNvSpPr txBox="1"/>
          <p:nvPr/>
        </p:nvSpPr>
        <p:spPr>
          <a:xfrm>
            <a:off x="388138" y="435495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5754508" y="4352417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4641505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2966863" y="85982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410829" y="3238093"/>
            <a:ext cx="1135992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6672482" y="5294191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7076744" y="4717847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97903"/>
              </p:ext>
            </p:extLst>
          </p:nvPr>
        </p:nvGraphicFramePr>
        <p:xfrm>
          <a:off x="3504955" y="3041842"/>
          <a:ext cx="495183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회용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수류탄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원형으로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50M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범위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W/S/A/D 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87604" y="3255707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플레이어와 다르게 보라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노랑구역인 꼬리와 머리 부분의 부위내구도가 존재하나 손상도에 따른 효과가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67253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75264"/>
              </p:ext>
            </p:extLst>
          </p:nvPr>
        </p:nvGraphicFramePr>
        <p:xfrm>
          <a:off x="756959" y="2701632"/>
          <a:ext cx="1080000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b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공격형을 제외한 기체는 특수 능력 사용이 불가능 하다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스테이터스는 플레이어 헬기보다 수치가 낮다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6174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225941" y="3255707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ABE67-29FB-5AC9-8631-FDF93E519760}"/>
              </a:ext>
            </a:extLst>
          </p:cNvPr>
          <p:cNvSpPr txBox="1"/>
          <p:nvPr/>
        </p:nvSpPr>
        <p:spPr>
          <a:xfrm>
            <a:off x="388138" y="3679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1F3844A-5331-DD76-C7AD-FA5945828A4E}"/>
              </a:ext>
            </a:extLst>
          </p:cNvPr>
          <p:cNvGrpSpPr/>
          <p:nvPr/>
        </p:nvGrpSpPr>
        <p:grpSpPr>
          <a:xfrm>
            <a:off x="2737723" y="855423"/>
            <a:ext cx="6838472" cy="1928086"/>
            <a:chOff x="2412061" y="1035423"/>
            <a:chExt cx="7158066" cy="231386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412061" y="1039724"/>
              <a:ext cx="1137652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549713" y="1575423"/>
              <a:ext cx="1086632" cy="4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383108" y="1961562"/>
              <a:ext cx="1253237" cy="84772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8028B84-F131-F65C-E3F5-BD8FB4D6E263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5716345" y="2809284"/>
              <a:ext cx="139164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D613E09-FD68-C2B6-0A6A-DC981BC46CEA}"/>
                </a:ext>
              </a:extLst>
            </p:cNvPr>
            <p:cNvSpPr/>
            <p:nvPr/>
          </p:nvSpPr>
          <p:spPr>
            <a:xfrm>
              <a:off x="7107986" y="2269284"/>
              <a:ext cx="2462141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 애니메이션 출력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636345" y="2269284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636345" y="1035423"/>
              <a:ext cx="1137652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364275" y="2043013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549713" y="1253155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2776074"/>
            <a:ext cx="720227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전투시설은 시설 별 내구도가 존재하고 피격 시 내구도가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파괴 판정과 동시에 파괴 애니메이션이 출력된다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B1F448-F9AD-607D-6E01-AC9C52B8C1FC}"/>
              </a:ext>
            </a:extLst>
          </p:cNvPr>
          <p:cNvGrpSpPr/>
          <p:nvPr/>
        </p:nvGrpSpPr>
        <p:grpSpPr>
          <a:xfrm>
            <a:off x="2133403" y="4156855"/>
            <a:ext cx="1532012" cy="1928968"/>
            <a:chOff x="388138" y="854085"/>
            <a:chExt cx="1761082" cy="237181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30AC818-D3CB-A590-9783-E158521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138" y="854085"/>
              <a:ext cx="1761082" cy="237181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3C96B26-6469-D0BE-EB86-3EC0ABA05DBF}"/>
                </a:ext>
              </a:extLst>
            </p:cNvPr>
            <p:cNvSpPr/>
            <p:nvPr/>
          </p:nvSpPr>
          <p:spPr>
            <a:xfrm>
              <a:off x="388138" y="854085"/>
              <a:ext cx="1761082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D03990-0594-7583-75BC-72514C19780F}"/>
              </a:ext>
            </a:extLst>
          </p:cNvPr>
          <p:cNvGrpSpPr/>
          <p:nvPr/>
        </p:nvGrpSpPr>
        <p:grpSpPr>
          <a:xfrm>
            <a:off x="6457646" y="4198677"/>
            <a:ext cx="2265524" cy="1887146"/>
            <a:chOff x="3858409" y="864683"/>
            <a:chExt cx="2542354" cy="237181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B1FFB1-316A-BFEC-EFD0-93187A29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409" y="864683"/>
              <a:ext cx="2542354" cy="236122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7A5087-D34E-48C6-C7DA-641B0DF703A3}"/>
                </a:ext>
              </a:extLst>
            </p:cNvPr>
            <p:cNvSpPr/>
            <p:nvPr/>
          </p:nvSpPr>
          <p:spPr>
            <a:xfrm>
              <a:off x="3869589" y="864683"/>
              <a:ext cx="2531173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410829" y="6320622"/>
            <a:ext cx="975410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BAA910-4DF8-7A7F-46D1-58F479576119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3665415" y="4740577"/>
            <a:ext cx="241241" cy="380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BEAD9F-1F5D-89A9-5E2A-7091BBEB2BEC}"/>
              </a:ext>
            </a:extLst>
          </p:cNvPr>
          <p:cNvSpPr txBox="1"/>
          <p:nvPr/>
        </p:nvSpPr>
        <p:spPr>
          <a:xfrm>
            <a:off x="3906656" y="4171612"/>
            <a:ext cx="138474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2.0M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3.0M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2.0M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CFECF10-A505-0509-0ED4-BC0450C52453}"/>
              </a:ext>
            </a:extLst>
          </p:cNvPr>
          <p:cNvCxnSpPr>
            <a:cxnSpLocks/>
            <a:stCxn id="33" idx="3"/>
            <a:endCxn id="47" idx="1"/>
          </p:cNvCxnSpPr>
          <p:nvPr/>
        </p:nvCxnSpPr>
        <p:spPr>
          <a:xfrm flipV="1">
            <a:off x="8723169" y="4775021"/>
            <a:ext cx="277960" cy="367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F0499-5AEE-48B3-E8FC-E9CC8EA67BF5}"/>
              </a:ext>
            </a:extLst>
          </p:cNvPr>
          <p:cNvSpPr txBox="1"/>
          <p:nvPr/>
        </p:nvSpPr>
        <p:spPr>
          <a:xfrm>
            <a:off x="9001129" y="4198677"/>
            <a:ext cx="1424467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4.0M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2.0M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4.0M</a:t>
            </a:r>
          </a:p>
        </p:txBody>
      </p: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B4381-6DBE-3C09-0331-EB7C2D95440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10014"/>
              </p:ext>
            </p:extLst>
          </p:nvPr>
        </p:nvGraphicFramePr>
        <p:xfrm>
          <a:off x="695999" y="4545447"/>
          <a:ext cx="10800001" cy="185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대공포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 당 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경우 폭발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원형으로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범위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 전투시설은 각각 기본 스테이터스가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 전투시설은 내구도가 따로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보호막을 갖고 있으며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보호막부터 소진된다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초당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발씩 발사하며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 모두 피격 시 데미지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을 받는다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움직이지 않는 고정형 육지 전투시설이다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고정형이고 플레이어를 공격하지 않는다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뒤에서 헬기로 지원오는 아군을 요격한다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내구도가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초 뒤 폭발한다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6.1. 1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비가 오고 낙뢰가 자주 치는 환경이다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높은 산과 강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형태의 나무 등 지형지물들이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주변은 비가 조금만 내리는 황무지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산악 지형이다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975801"/>
            <a:ext cx="11552532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매복되어 있던 적 기체가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속도가 높은 헬기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매복되어있는 적과 전투 중에 거점지로 부터 플레이어를 향해 적 기체가 계속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무조건 방어형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조합과  스피드형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 등장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08CB3-3228-244A-EECB-3F817A05C420}"/>
              </a:ext>
            </a:extLst>
          </p:cNvPr>
          <p:cNvSpPr txBox="1"/>
          <p:nvPr/>
        </p:nvSpPr>
        <p:spPr>
          <a:xfrm>
            <a:off x="388138" y="24708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6.2. 1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6.3. 1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462DA-5517-EAE2-7320-72942D20FFB7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산악 지형 </a:t>
                </a:r>
                <a:endParaRPr lang="en-US" altLang="ko-KR" i="1">
                  <a:latin typeface="Cambria Math" panose="02040503050406030204" pitchFamily="18" charset="0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 등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462DA-5517-EAE2-7320-72942D20F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F8D63DB9-BB18-C0C4-392F-C0EB8DDA3F48}"/>
              </a:ext>
            </a:extLst>
          </p:cNvPr>
          <p:cNvGrpSpPr/>
          <p:nvPr/>
        </p:nvGrpSpPr>
        <p:grpSpPr>
          <a:xfrm>
            <a:off x="369544" y="1041491"/>
            <a:ext cx="6105296" cy="4098931"/>
            <a:chOff x="776177" y="1839081"/>
            <a:chExt cx="6105296" cy="40989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0B982F-A238-1C1B-30FD-082EA924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177" y="1839081"/>
              <a:ext cx="6105296" cy="406234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8907190-4104-CE10-D01A-1AD179B67385}"/>
                </a:ext>
              </a:extLst>
            </p:cNvPr>
            <p:cNvSpPr/>
            <p:nvPr/>
          </p:nvSpPr>
          <p:spPr>
            <a:xfrm rot="20018767">
              <a:off x="1702385" y="1950269"/>
              <a:ext cx="1279010" cy="767838"/>
            </a:xfrm>
            <a:prstGeom prst="ellipse">
              <a:avLst/>
            </a:prstGeom>
            <a:solidFill>
              <a:srgbClr val="FF5050">
                <a:alpha val="15686"/>
              </a:srgbClr>
            </a:solidFill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631827B-A87D-46AB-A115-B5368D96DF9C}"/>
                </a:ext>
              </a:extLst>
            </p:cNvPr>
            <p:cNvSpPr/>
            <p:nvPr/>
          </p:nvSpPr>
          <p:spPr>
            <a:xfrm rot="18627461">
              <a:off x="5379157" y="4914588"/>
              <a:ext cx="1279010" cy="7678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15686"/>
              </a:schemeClr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+mj-ea"/>
                  <a:ea typeface="+mj-ea"/>
                </a:rPr>
                <a:t>리스폰</a:t>
              </a:r>
              <a:r>
                <a:rPr lang="ko-KR" altLang="en-US" dirty="0">
                  <a:latin typeface="+mj-ea"/>
                  <a:ea typeface="+mj-ea"/>
                </a:rPr>
                <a:t> 지역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F8BD4-5078-FB96-3431-71FCA1A1D57C}"/>
                </a:ext>
              </a:extLst>
            </p:cNvPr>
            <p:cNvSpPr txBox="1"/>
            <p:nvPr/>
          </p:nvSpPr>
          <p:spPr>
            <a:xfrm rot="19900838">
              <a:off x="1684396" y="2130330"/>
              <a:ext cx="1314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prstClr val="white"/>
                  </a:solidFill>
                  <a:latin typeface="나눔스퀘어 ExtraBold"/>
                  <a:ea typeface="나눔스퀘어 ExtraBold"/>
                </a:rPr>
                <a:t>거점 지역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6.4. 2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48969-A495-6EAA-5C30-2689EDBEFA12}"/>
              </a:ext>
            </a:extLst>
          </p:cNvPr>
          <p:cNvSpPr txBox="1"/>
          <p:nvPr/>
        </p:nvSpPr>
        <p:spPr>
          <a:xfrm>
            <a:off x="388138" y="2795287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시가전의 형태로 높낮이가 다양한 형태의 폐건물들이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그치고 모래바람이 부는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3175716"/>
            <a:ext cx="11552532" cy="25624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벙커와 대공포로 총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시설이 배치되어 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동서남북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방향에 대해서 공격을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공격하는 방향은 처음 동으로 고정되며 이후 시간이 지나면 시계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반시계 방향을 정한 후 공격방향을 바꾼다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방향에 대해 나머지 방향은 공격하지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플레이어를 공격하지 않으나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아군의 후방지원의 진입을 위해 파괴해야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대공포를 파괴하지 않을 경우 후방 지원이 실패해 스토리가 진행되지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6.6. 2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폐건물이 많은 평지 지형 </a:t>
                </a:r>
                <a:endParaRPr lang="en-US" altLang="ko-KR" i="1">
                  <a:latin typeface="Cambria Math" panose="02040503050406030204" pitchFamily="18" charset="0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 등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전투시설 총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벙커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대공포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D25C3F-5DF5-E187-BE84-01495811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4" y="1041491"/>
            <a:ext cx="6105296" cy="406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graphicFrame>
        <p:nvGraphicFramePr>
          <p:cNvPr id="55" name="표 6">
            <a:extLst>
              <a:ext uri="{FF2B5EF4-FFF2-40B4-BE49-F238E27FC236}">
                <a16:creationId xmlns:a16="http://schemas.microsoft.com/office/drawing/2014/main" id="{1D94B82B-4624-21F1-28E4-582A5D881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62885"/>
              </p:ext>
            </p:extLst>
          </p:nvPr>
        </p:nvGraphicFramePr>
        <p:xfrm>
          <a:off x="388138" y="4594888"/>
          <a:ext cx="11118652" cy="178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UI_MiniMap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화면 작은 게임 지도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(-700, 100)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UI_ProcessBar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진행율 표시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반투명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UI_Dameged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현재 손상도 표시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(700, 100)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UI_MyStatus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플레이어 속성 표시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네온 효과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(700, 900)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09893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입력창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75B9C-5C28-6C74-EBD7-1662FBCEB9E0}"/>
              </a:ext>
            </a:extLst>
          </p:cNvPr>
          <p:cNvSpPr txBox="1"/>
          <p:nvPr/>
        </p:nvSpPr>
        <p:spPr>
          <a:xfrm>
            <a:off x="388138" y="3429000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04: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05: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2_ 1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스테이지 맵 예시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자체 제작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08: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3_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부위 별 손상 및 파괴 표시 예시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endParaRP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4_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배틀 필드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화면 인 게임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5_ WORLD OF WARPLANES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화면 인 게임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6_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적 헬기에게 공격 시 게임 화면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(Battle Field 4)</a:t>
              </a: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7_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지정한 지역에 폭탄을 떨어뜨리는 게임 화면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(World of Warplanes)</a:t>
              </a: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16: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8_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스테이지 게임 화면 예시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17: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9_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스테이지 게임 화면 예시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18: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10_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사용하는 키보드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마우스 표시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26: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11_ 2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스테이지 게임 맵 풍경 예시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27: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12_ 2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스테이지 대공포 예시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27: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13_ 2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스테이지 벙커 예시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14_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 이중화 도식 예시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just"/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페이지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31: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그림 </a:t>
              </a:r>
              <a:r>
                <a:rPr lang="en-US" altLang="ko-KR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15_ </a:t>
              </a:r>
              <a:r>
                <a:rPr lang="ko-KR" altLang="en-US" sz="11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레이 트레이싱과 래스터라이제이션 비교 예시</a:t>
              </a:r>
              <a:endPara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endParaRPr>
            </a:p>
            <a:p>
              <a:r>
                <a:rPr lang="en-US" altLang="ko-KR" sz="11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006039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 12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3~4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다른 플레이어들과 함께 제한 시간 안에 적 </a:t>
                      </a:r>
                      <a:r>
                        <a:rPr lang="en-US" altLang="ko-KR" sz="1600"/>
                        <a:t>NPC</a:t>
                      </a:r>
                      <a:r>
                        <a:rPr lang="ko-KR" altLang="en-US" sz="1600"/>
                        <a:t>를 모두 처치하고 거점 지역을 점령하는 멀티 게임이다</a:t>
                      </a:r>
                      <a:r>
                        <a:rPr lang="en-US" altLang="ko-KR" sz="1600"/>
                        <a:t>.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적을 처치하고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클리어되며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동일한 방식으로 클리어하면 승리한다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529428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시설 모두 파괴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2461399" y="870948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로그인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462753" y="858978"/>
            <a:ext cx="1705681" cy="7249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프로그램 실행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4217410" y="870948"/>
            <a:ext cx="1304806" cy="674703"/>
          </a:xfrm>
          <a:prstGeom prst="rect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계정</a:t>
            </a:r>
            <a:r>
              <a:rPr lang="en-US" altLang="ko-KR" b="1"/>
              <a:t> </a:t>
            </a:r>
            <a:r>
              <a:rPr lang="ko-KR" altLang="en-US" b="1"/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8957004" y="870948"/>
            <a:ext cx="1310402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게임 시작</a:t>
            </a:r>
            <a:endParaRPr lang="en-US" altLang="ko-KR" b="1"/>
          </a:p>
          <a:p>
            <a:pPr algn="ctr"/>
            <a:r>
              <a:rPr lang="ko-KR" altLang="en-US" b="1"/>
              <a:t>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338BE-E1A8-634C-45C1-218CBE9A0685}"/>
              </a:ext>
            </a:extLst>
          </p:cNvPr>
          <p:cNvSpPr/>
          <p:nvPr/>
        </p:nvSpPr>
        <p:spPr>
          <a:xfrm>
            <a:off x="10628226" y="870948"/>
            <a:ext cx="696311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매칭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7154855" y="3066056"/>
            <a:ext cx="1700460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r>
              <a:rPr lang="ko-KR" altLang="en-US" b="1"/>
              <a:t>스테이지</a:t>
            </a:r>
            <a:endParaRPr lang="en-US" altLang="ko-KR" b="1"/>
          </a:p>
          <a:p>
            <a:pPr algn="ctr"/>
            <a:r>
              <a:rPr lang="ko-KR" altLang="en-US" b="1"/>
              <a:t>헬기 선택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5316648" y="3066054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</a:t>
            </a:r>
            <a:r>
              <a:rPr lang="ko-KR" altLang="en-US" b="1">
                <a:solidFill>
                  <a:schemeClr val="tx1"/>
                </a:solidFill>
              </a:rPr>
              <a:t>스테이지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 flipV="1">
            <a:off x="2168434" y="1208300"/>
            <a:ext cx="292965" cy="1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853543" y="1208300"/>
            <a:ext cx="3638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81CBA0E-951C-83AC-EECD-DCBC82DF817C}"/>
              </a:ext>
            </a:extLst>
          </p:cNvPr>
          <p:cNvSpPr/>
          <p:nvPr/>
        </p:nvSpPr>
        <p:spPr>
          <a:xfrm>
            <a:off x="5877141" y="709303"/>
            <a:ext cx="1182198" cy="99799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등록 </a:t>
            </a:r>
            <a:endParaRPr lang="en-US" altLang="ko-KR" sz="1600" b="1"/>
          </a:p>
          <a:p>
            <a:pPr algn="ctr"/>
            <a:r>
              <a:rPr lang="ko-KR" altLang="en-US" sz="1600" b="1"/>
              <a:t>계정 </a:t>
            </a:r>
            <a:endParaRPr lang="en-US" altLang="ko-KR" sz="1600" b="1"/>
          </a:p>
          <a:p>
            <a:pPr algn="ctr"/>
            <a:r>
              <a:rPr lang="ko-KR" altLang="en-US" sz="1600" b="1"/>
              <a:t>판별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 flipV="1">
            <a:off x="5522216" y="1208299"/>
            <a:ext cx="3549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64E78-735D-4B84-4DFB-50F63FFBBE5C}"/>
              </a:ext>
            </a:extLst>
          </p:cNvPr>
          <p:cNvCxnSpPr>
            <a:cxnSpLocks/>
            <a:stCxn id="25" idx="2"/>
            <a:endCxn id="47" idx="0"/>
          </p:cNvCxnSpPr>
          <p:nvPr/>
        </p:nvCxnSpPr>
        <p:spPr>
          <a:xfrm>
            <a:off x="6468240" y="1707295"/>
            <a:ext cx="0" cy="2245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665F6D-E235-3582-B525-2AF33756E1F4}"/>
              </a:ext>
            </a:extLst>
          </p:cNvPr>
          <p:cNvSpPr/>
          <p:nvPr/>
        </p:nvSpPr>
        <p:spPr>
          <a:xfrm>
            <a:off x="5815837" y="1931857"/>
            <a:ext cx="1304806" cy="674703"/>
          </a:xfrm>
          <a:prstGeom prst="rect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등록할</a:t>
            </a:r>
            <a:endParaRPr lang="en-US" altLang="ko-KR" b="1"/>
          </a:p>
          <a:p>
            <a:pPr algn="ctr"/>
            <a:r>
              <a:rPr lang="ko-KR" altLang="en-US" b="1"/>
              <a:t>계정</a:t>
            </a:r>
            <a:r>
              <a:rPr lang="en-US" altLang="ko-KR" b="1"/>
              <a:t> </a:t>
            </a:r>
            <a:r>
              <a:rPr lang="ko-KR" altLang="en-US" b="1"/>
              <a:t>입력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C85ADBA-0513-8EEA-1328-EA354E735C82}"/>
              </a:ext>
            </a:extLst>
          </p:cNvPr>
          <p:cNvCxnSpPr>
            <a:cxnSpLocks/>
            <a:stCxn id="25" idx="3"/>
            <a:endCxn id="51" idx="1"/>
          </p:cNvCxnSpPr>
          <p:nvPr/>
        </p:nvCxnSpPr>
        <p:spPr>
          <a:xfrm>
            <a:off x="7059339" y="1208299"/>
            <a:ext cx="354647" cy="1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7413986" y="870948"/>
            <a:ext cx="1182198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로비 화면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B57051E-17EF-B76E-3EF2-BD717AA023EB}"/>
              </a:ext>
            </a:extLst>
          </p:cNvPr>
          <p:cNvCxnSpPr>
            <a:cxnSpLocks/>
            <a:stCxn id="47" idx="1"/>
            <a:endCxn id="2" idx="2"/>
          </p:cNvCxnSpPr>
          <p:nvPr/>
        </p:nvCxnSpPr>
        <p:spPr>
          <a:xfrm rot="10800000">
            <a:off x="3157471" y="1545651"/>
            <a:ext cx="2658366" cy="72355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677C91-AAB7-7087-F4EC-44A6221C55B6}"/>
              </a:ext>
            </a:extLst>
          </p:cNvPr>
          <p:cNvCxnSpPr>
            <a:cxnSpLocks/>
            <a:stCxn id="51" idx="3"/>
            <a:endCxn id="6" idx="1"/>
          </p:cNvCxnSpPr>
          <p:nvPr/>
        </p:nvCxnSpPr>
        <p:spPr>
          <a:xfrm>
            <a:off x="8596184" y="1208300"/>
            <a:ext cx="3608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710F2B6-B18E-64E8-62A9-89BF7DF034C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0267406" y="1208300"/>
            <a:ext cx="3608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7413986" y="1883002"/>
            <a:ext cx="1182198" cy="75426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인원  체크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03B7A91-F339-EE90-09B1-7B5AB8E575F5}"/>
              </a:ext>
            </a:extLst>
          </p:cNvPr>
          <p:cNvCxnSpPr>
            <a:cxnSpLocks/>
            <a:stCxn id="7" idx="2"/>
            <a:endCxn id="86" idx="0"/>
          </p:cNvCxnSpPr>
          <p:nvPr/>
        </p:nvCxnSpPr>
        <p:spPr>
          <a:xfrm rot="5400000">
            <a:off x="9322059" y="228678"/>
            <a:ext cx="337351" cy="29712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977DA55-D346-8037-520F-6214538D61DF}"/>
              </a:ext>
            </a:extLst>
          </p:cNvPr>
          <p:cNvCxnSpPr>
            <a:cxnSpLocks/>
            <a:stCxn id="86" idx="3"/>
            <a:endCxn id="108" idx="1"/>
          </p:cNvCxnSpPr>
          <p:nvPr/>
        </p:nvCxnSpPr>
        <p:spPr>
          <a:xfrm>
            <a:off x="8596184" y="2260133"/>
            <a:ext cx="452021" cy="90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>
            <a:off x="8005085" y="2637264"/>
            <a:ext cx="0" cy="42879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FB558A-9144-9161-62EC-0A62CC9FE171}"/>
              </a:ext>
            </a:extLst>
          </p:cNvPr>
          <p:cNvSpPr/>
          <p:nvPr/>
        </p:nvSpPr>
        <p:spPr>
          <a:xfrm>
            <a:off x="9356715" y="3066055"/>
            <a:ext cx="1516579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부족 인원 </a:t>
            </a:r>
            <a:r>
              <a:rPr lang="en-US" altLang="ko-KR" b="1"/>
              <a:t>NPC</a:t>
            </a:r>
            <a:r>
              <a:rPr lang="ko-KR" altLang="en-US" b="1"/>
              <a:t>로 대체</a:t>
            </a: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44B96145-5685-32A9-C1B7-FA322D749BF4}"/>
              </a:ext>
            </a:extLst>
          </p:cNvPr>
          <p:cNvSpPr/>
          <p:nvPr/>
        </p:nvSpPr>
        <p:spPr>
          <a:xfrm>
            <a:off x="9048205" y="1892077"/>
            <a:ext cx="2133601" cy="75426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매칭 시간 </a:t>
            </a:r>
            <a:r>
              <a:rPr lang="en-US" altLang="ko-KR" sz="1600" b="1"/>
              <a:t>1</a:t>
            </a:r>
            <a:r>
              <a:rPr lang="ko-KR" altLang="en-US" sz="1600" b="1"/>
              <a:t>분 초과</a:t>
            </a: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F9CEEB7-6DBF-4BE0-FE3A-EBA8C0A9634F}"/>
              </a:ext>
            </a:extLst>
          </p:cNvPr>
          <p:cNvCxnSpPr>
            <a:cxnSpLocks/>
            <a:stCxn id="108" idx="3"/>
            <a:endCxn id="7" idx="3"/>
          </p:cNvCxnSpPr>
          <p:nvPr/>
        </p:nvCxnSpPr>
        <p:spPr>
          <a:xfrm flipV="1">
            <a:off x="11181806" y="1208300"/>
            <a:ext cx="142731" cy="1060908"/>
          </a:xfrm>
          <a:prstGeom prst="bentConnector3">
            <a:avLst>
              <a:gd name="adj1" fmla="val 26016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060272-D111-AAC9-3862-50AA4BA6021D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 flipH="1">
            <a:off x="10115005" y="2646339"/>
            <a:ext cx="1" cy="41971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513717D-BA0A-FCA9-3026-A33D6F424C4D}"/>
              </a:ext>
            </a:extLst>
          </p:cNvPr>
          <p:cNvCxnSpPr>
            <a:cxnSpLocks/>
            <a:stCxn id="104" idx="1"/>
            <a:endCxn id="8" idx="3"/>
          </p:cNvCxnSpPr>
          <p:nvPr/>
        </p:nvCxnSpPr>
        <p:spPr>
          <a:xfrm flipH="1">
            <a:off x="8855315" y="3403407"/>
            <a:ext cx="5014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6621455" y="3403406"/>
            <a:ext cx="533400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2717074" y="3026274"/>
            <a:ext cx="2140581" cy="75426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클리어 </a:t>
            </a:r>
            <a:endParaRPr lang="en-US" altLang="ko-KR" sz="1600" b="1"/>
          </a:p>
          <a:p>
            <a:pPr algn="ctr"/>
            <a:r>
              <a:rPr lang="ko-KR" altLang="en-US" sz="1600" b="1"/>
              <a:t>조건 만족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1"/>
            <a:endCxn id="129" idx="3"/>
          </p:cNvCxnSpPr>
          <p:nvPr/>
        </p:nvCxnSpPr>
        <p:spPr>
          <a:xfrm flipH="1" flipV="1">
            <a:off x="4857655" y="3403405"/>
            <a:ext cx="45899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71AD51A-034D-8ED9-AECD-372E9AA9B435}"/>
              </a:ext>
            </a:extLst>
          </p:cNvPr>
          <p:cNvCxnSpPr>
            <a:cxnSpLocks/>
            <a:stCxn id="129" idx="1"/>
            <a:endCxn id="148" idx="3"/>
          </p:cNvCxnSpPr>
          <p:nvPr/>
        </p:nvCxnSpPr>
        <p:spPr>
          <a:xfrm flipH="1">
            <a:off x="2302678" y="3403405"/>
            <a:ext cx="414396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2"/>
            <a:endCxn id="9" idx="2"/>
          </p:cNvCxnSpPr>
          <p:nvPr/>
        </p:nvCxnSpPr>
        <p:spPr>
          <a:xfrm rot="5400000" flipH="1" flipV="1">
            <a:off x="4858318" y="2669803"/>
            <a:ext cx="39779" cy="2181687"/>
          </a:xfrm>
          <a:prstGeom prst="bentConnector3">
            <a:avLst>
              <a:gd name="adj1" fmla="val -57467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462754" y="3066053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</a:t>
            </a:r>
            <a:r>
              <a:rPr lang="ko-KR" altLang="en-US" b="1">
                <a:solidFill>
                  <a:schemeClr val="tx1"/>
                </a:solidFill>
              </a:rPr>
              <a:t>스테이지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lang="ko-KR" altLang="en-US" b="1">
                <a:solidFill>
                  <a:schemeClr val="tx1"/>
                </a:solidFill>
              </a:rPr>
              <a:t>종료 후 로딩화면</a:t>
            </a: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FB69FB-4DC3-9889-45E2-EDBCC3D661E5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1382716" y="3740756"/>
            <a:ext cx="0" cy="742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4434156-4DCF-D11C-6C65-CB9E571A7F2A}"/>
              </a:ext>
            </a:extLst>
          </p:cNvPr>
          <p:cNvSpPr/>
          <p:nvPr/>
        </p:nvSpPr>
        <p:spPr>
          <a:xfrm>
            <a:off x="532486" y="4482824"/>
            <a:ext cx="1700460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r>
              <a:rPr lang="ko-KR" altLang="en-US" b="1"/>
              <a:t>스테이지</a:t>
            </a:r>
            <a:endParaRPr lang="en-US" altLang="ko-KR" b="1"/>
          </a:p>
          <a:p>
            <a:pPr algn="ctr"/>
            <a:r>
              <a:rPr lang="ko-KR" altLang="en-US" b="1"/>
              <a:t>진입 화면 전환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50E3C8-7749-B266-621B-F73356365342}"/>
              </a:ext>
            </a:extLst>
          </p:cNvPr>
          <p:cNvSpPr/>
          <p:nvPr/>
        </p:nvSpPr>
        <p:spPr>
          <a:xfrm>
            <a:off x="2717074" y="4482824"/>
            <a:ext cx="134526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2</a:t>
            </a:r>
            <a:r>
              <a:rPr lang="ko-KR" altLang="en-US" b="1">
                <a:solidFill>
                  <a:schemeClr val="tx1"/>
                </a:solidFill>
              </a:rPr>
              <a:t>스테이지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게임 화면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88AC8AB-5DBF-DE55-3C12-362493E5DBA9}"/>
              </a:ext>
            </a:extLst>
          </p:cNvPr>
          <p:cNvCxnSpPr>
            <a:cxnSpLocks/>
            <a:stCxn id="157" idx="3"/>
            <a:endCxn id="160" idx="1"/>
          </p:cNvCxnSpPr>
          <p:nvPr/>
        </p:nvCxnSpPr>
        <p:spPr>
          <a:xfrm>
            <a:off x="2232946" y="4820176"/>
            <a:ext cx="4841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4629387" y="4450661"/>
            <a:ext cx="2140581" cy="75426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클리어 </a:t>
            </a:r>
            <a:endParaRPr lang="en-US" altLang="ko-KR" sz="1600" b="1"/>
          </a:p>
          <a:p>
            <a:pPr algn="ctr"/>
            <a:r>
              <a:rPr lang="ko-KR" altLang="en-US" sz="1600" b="1"/>
              <a:t>조건 만족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6D6CAAF0-6A9C-E1B5-2BCF-2AD49401288D}"/>
              </a:ext>
            </a:extLst>
          </p:cNvPr>
          <p:cNvCxnSpPr>
            <a:cxnSpLocks/>
            <a:stCxn id="160" idx="3"/>
            <a:endCxn id="169" idx="1"/>
          </p:cNvCxnSpPr>
          <p:nvPr/>
        </p:nvCxnSpPr>
        <p:spPr>
          <a:xfrm>
            <a:off x="4062337" y="4820176"/>
            <a:ext cx="567050" cy="76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AFBCC2E-3457-70D6-B35F-988787610ED8}"/>
              </a:ext>
            </a:extLst>
          </p:cNvPr>
          <p:cNvSpPr/>
          <p:nvPr/>
        </p:nvSpPr>
        <p:spPr>
          <a:xfrm>
            <a:off x="7236662" y="4490440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2</a:t>
            </a:r>
            <a:r>
              <a:rPr lang="ko-KR" altLang="en-US" b="1">
                <a:solidFill>
                  <a:schemeClr val="tx1"/>
                </a:solidFill>
              </a:rPr>
              <a:t>스테이지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lang="ko-KR" altLang="en-US" b="1">
                <a:solidFill>
                  <a:schemeClr val="tx1"/>
                </a:solidFill>
              </a:rPr>
              <a:t>종료 후 로딩화면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3"/>
            <a:endCxn id="176" idx="1"/>
          </p:cNvCxnSpPr>
          <p:nvPr/>
        </p:nvCxnSpPr>
        <p:spPr>
          <a:xfrm>
            <a:off x="6769968" y="4827792"/>
            <a:ext cx="466694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7EC025FF-FD57-2E3D-50A7-DE45CEC7F050}"/>
              </a:ext>
            </a:extLst>
          </p:cNvPr>
          <p:cNvCxnSpPr>
            <a:cxnSpLocks/>
            <a:stCxn id="169" idx="2"/>
            <a:endCxn id="160" idx="2"/>
          </p:cNvCxnSpPr>
          <p:nvPr/>
        </p:nvCxnSpPr>
        <p:spPr>
          <a:xfrm rot="5400000" flipH="1">
            <a:off x="4520994" y="4026239"/>
            <a:ext cx="47396" cy="2309972"/>
          </a:xfrm>
          <a:prstGeom prst="bentConnector3">
            <a:avLst>
              <a:gd name="adj1" fmla="val -70280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0C602217-412D-9B31-AD77-F0F3A94B21FC}"/>
              </a:ext>
            </a:extLst>
          </p:cNvPr>
          <p:cNvCxnSpPr>
            <a:cxnSpLocks/>
            <a:stCxn id="176" idx="3"/>
            <a:endCxn id="189" idx="1"/>
          </p:cNvCxnSpPr>
          <p:nvPr/>
        </p:nvCxnSpPr>
        <p:spPr>
          <a:xfrm flipV="1">
            <a:off x="9076586" y="4820175"/>
            <a:ext cx="404760" cy="7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9481346" y="4482823"/>
            <a:ext cx="2327477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총 결과 출력</a:t>
            </a:r>
            <a:endParaRPr lang="en-US" altLang="ko-KR" b="1"/>
          </a:p>
          <a:p>
            <a:pPr algn="ctr"/>
            <a:r>
              <a:rPr lang="ko-KR" altLang="en-US" b="1"/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7303783" y="5577581"/>
            <a:ext cx="1705681" cy="7249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 flipH="1">
            <a:off x="10645084" y="5157526"/>
            <a:ext cx="1" cy="445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10063712" y="5602724"/>
            <a:ext cx="1162743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1"/>
            <a:endCxn id="193" idx="6"/>
          </p:cNvCxnSpPr>
          <p:nvPr/>
        </p:nvCxnSpPr>
        <p:spPr>
          <a:xfrm flipH="1">
            <a:off x="9009464" y="5940076"/>
            <a:ext cx="1054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장애물에 충돌하거나 적 헬기에게 피격된 경우 손상된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몸체가 파괴되거나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파괴되면 조준점이 사라지고 꼬리가 파괴되면 이동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속도가 감소하고 기체가 좌우로 더 흔들린다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사망 상태가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31439" y="3016008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2141598" y="3152999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4658031" y="4428975"/>
            <a:ext cx="1458002" cy="71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2C707-5C9C-54EF-1375-46F52C85C642}"/>
              </a:ext>
            </a:extLst>
          </p:cNvPr>
          <p:cNvCxnSpPr>
            <a:cxnSpLocks/>
            <a:stCxn id="7" idx="3"/>
            <a:endCxn id="30" idx="0"/>
          </p:cNvCxnSpPr>
          <p:nvPr/>
        </p:nvCxnSpPr>
        <p:spPr>
          <a:xfrm flipH="1">
            <a:off x="1311472" y="3840978"/>
            <a:ext cx="1095358" cy="58799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511439" y="3556008"/>
            <a:ext cx="630159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031560" y="4443972"/>
            <a:ext cx="1148211" cy="700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696871" y="4428974"/>
            <a:ext cx="1229201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3363837" y="4432005"/>
            <a:ext cx="1229200" cy="712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991C40-1A28-DA0A-D071-BBCFAEFBB7D5}"/>
              </a:ext>
            </a:extLst>
          </p:cNvPr>
          <p:cNvCxnSpPr>
            <a:cxnSpLocks/>
            <a:stCxn id="7" idx="5"/>
            <a:endCxn id="31" idx="0"/>
          </p:cNvCxnSpPr>
          <p:nvPr/>
        </p:nvCxnSpPr>
        <p:spPr>
          <a:xfrm>
            <a:off x="3687480" y="3840978"/>
            <a:ext cx="290957" cy="5910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B4E0F90-66CC-B9AA-117C-4B8B9E0B2C1D}"/>
              </a:ext>
            </a:extLst>
          </p:cNvPr>
          <p:cNvCxnSpPr>
            <a:cxnSpLocks/>
            <a:stCxn id="7" idx="4"/>
            <a:endCxn id="29" idx="0"/>
          </p:cNvCxnSpPr>
          <p:nvPr/>
        </p:nvCxnSpPr>
        <p:spPr>
          <a:xfrm flipH="1">
            <a:off x="2605666" y="3959017"/>
            <a:ext cx="441489" cy="48495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61786" y="3736869"/>
            <a:ext cx="1525246" cy="69210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DCB0E3-78D9-6FD5-83FF-060606653BE4}"/>
              </a:ext>
            </a:extLst>
          </p:cNvPr>
          <p:cNvSpPr/>
          <p:nvPr/>
        </p:nvSpPr>
        <p:spPr>
          <a:xfrm>
            <a:off x="6558199" y="4428973"/>
            <a:ext cx="1080000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A2FDDE4-6D08-B7CB-D55E-CF7649B8A87C}"/>
              </a:ext>
            </a:extLst>
          </p:cNvPr>
          <p:cNvCxnSpPr>
            <a:cxnSpLocks/>
            <a:stCxn id="7" idx="6"/>
            <a:endCxn id="71" idx="0"/>
          </p:cNvCxnSpPr>
          <p:nvPr/>
        </p:nvCxnSpPr>
        <p:spPr>
          <a:xfrm>
            <a:off x="3952712" y="3556008"/>
            <a:ext cx="3145487" cy="87296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5877093" y="5671354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2458280" y="5762594"/>
            <a:ext cx="1811114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잔재 내구도 별 효과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6CA5C40-8F6F-4E5C-7DF5-0161507C1296}"/>
              </a:ext>
            </a:extLst>
          </p:cNvPr>
          <p:cNvCxnSpPr>
            <a:cxnSpLocks/>
            <a:stCxn id="30" idx="4"/>
            <a:endCxn id="85" idx="2"/>
          </p:cNvCxnSpPr>
          <p:nvPr/>
        </p:nvCxnSpPr>
        <p:spPr>
          <a:xfrm>
            <a:off x="1311472" y="5129037"/>
            <a:ext cx="1146808" cy="93643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18209F1-C3AA-D695-2D89-5C2AC1AE21B2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2605666" y="5144036"/>
            <a:ext cx="375331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968B9D8-F823-ABBB-88CA-B81394DC12FC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687480" y="5144036"/>
            <a:ext cx="290957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C13ECD1-C297-ACF8-8B1B-CF3F7E649BF4}"/>
              </a:ext>
            </a:extLst>
          </p:cNvPr>
          <p:cNvCxnSpPr>
            <a:cxnSpLocks/>
            <a:stCxn id="8" idx="4"/>
            <a:endCxn id="85" idx="6"/>
          </p:cNvCxnSpPr>
          <p:nvPr/>
        </p:nvCxnSpPr>
        <p:spPr>
          <a:xfrm flipH="1">
            <a:off x="4269394" y="5144036"/>
            <a:ext cx="1117638" cy="9214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7B70EBF-558F-27C4-416D-9B6F818C6D82}"/>
              </a:ext>
            </a:extLst>
          </p:cNvPr>
          <p:cNvCxnSpPr>
            <a:cxnSpLocks/>
            <a:stCxn id="31" idx="5"/>
            <a:endCxn id="78" idx="2"/>
          </p:cNvCxnSpPr>
          <p:nvPr/>
        </p:nvCxnSpPr>
        <p:spPr>
          <a:xfrm>
            <a:off x="4413025" y="5039761"/>
            <a:ext cx="1464068" cy="89327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9DCEBCBE-4EA5-8570-2F58-C1D6DC27F9F9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5902514" y="5039318"/>
            <a:ext cx="335752" cy="70868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C3E1D89-CA55-E313-4522-58286DE94EC9}"/>
              </a:ext>
            </a:extLst>
          </p:cNvPr>
          <p:cNvCxnSpPr>
            <a:cxnSpLocks/>
            <a:stCxn id="71" idx="4"/>
            <a:endCxn id="78" idx="7"/>
          </p:cNvCxnSpPr>
          <p:nvPr/>
        </p:nvCxnSpPr>
        <p:spPr>
          <a:xfrm flipH="1">
            <a:off x="6919372" y="5129036"/>
            <a:ext cx="178827" cy="618964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7926621" y="5671353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7098199" y="5933039"/>
            <a:ext cx="828422" cy="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168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조준점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5644</TotalTime>
  <Words>3201</Words>
  <Application>Microsoft Office PowerPoint</Application>
  <PresentationFormat>와이드스크린</PresentationFormat>
  <Paragraphs>708</Paragraphs>
  <Slides>40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나눔스퀘어 Bold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60</cp:revision>
  <dcterms:created xsi:type="dcterms:W3CDTF">2021-02-14T00:18:03Z</dcterms:created>
  <dcterms:modified xsi:type="dcterms:W3CDTF">2022-12-25T12:01:18Z</dcterms:modified>
</cp:coreProperties>
</file>